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4800" b="1" kern="1200">
        <a:solidFill>
          <a:srgbClr val="003300"/>
        </a:solidFill>
        <a:latin typeface="Arial" charset="0"/>
        <a:ea typeface="+mn-ea"/>
        <a:cs typeface="+mn-cs"/>
      </a:defRPr>
    </a:lvl1pPr>
    <a:lvl2pPr marL="606357" algn="ctr" rtl="0" fontAlgn="base">
      <a:spcBef>
        <a:spcPct val="0"/>
      </a:spcBef>
      <a:spcAft>
        <a:spcPct val="0"/>
      </a:spcAft>
      <a:defRPr sz="4800" b="1" kern="1200">
        <a:solidFill>
          <a:srgbClr val="003300"/>
        </a:solidFill>
        <a:latin typeface="Arial" charset="0"/>
        <a:ea typeface="+mn-ea"/>
        <a:cs typeface="+mn-cs"/>
      </a:defRPr>
    </a:lvl2pPr>
    <a:lvl3pPr marL="1212714" algn="ctr" rtl="0" fontAlgn="base">
      <a:spcBef>
        <a:spcPct val="0"/>
      </a:spcBef>
      <a:spcAft>
        <a:spcPct val="0"/>
      </a:spcAft>
      <a:defRPr sz="4800" b="1" kern="1200">
        <a:solidFill>
          <a:srgbClr val="003300"/>
        </a:solidFill>
        <a:latin typeface="Arial" charset="0"/>
        <a:ea typeface="+mn-ea"/>
        <a:cs typeface="+mn-cs"/>
      </a:defRPr>
    </a:lvl3pPr>
    <a:lvl4pPr marL="1819071" algn="ctr" rtl="0" fontAlgn="base">
      <a:spcBef>
        <a:spcPct val="0"/>
      </a:spcBef>
      <a:spcAft>
        <a:spcPct val="0"/>
      </a:spcAft>
      <a:defRPr sz="4800" b="1" kern="1200">
        <a:solidFill>
          <a:srgbClr val="003300"/>
        </a:solidFill>
        <a:latin typeface="Arial" charset="0"/>
        <a:ea typeface="+mn-ea"/>
        <a:cs typeface="+mn-cs"/>
      </a:defRPr>
    </a:lvl4pPr>
    <a:lvl5pPr marL="2425428" algn="ctr" rtl="0" fontAlgn="base">
      <a:spcBef>
        <a:spcPct val="0"/>
      </a:spcBef>
      <a:spcAft>
        <a:spcPct val="0"/>
      </a:spcAft>
      <a:defRPr sz="4800" b="1" kern="1200">
        <a:solidFill>
          <a:srgbClr val="003300"/>
        </a:solidFill>
        <a:latin typeface="Arial" charset="0"/>
        <a:ea typeface="+mn-ea"/>
        <a:cs typeface="+mn-cs"/>
      </a:defRPr>
    </a:lvl5pPr>
    <a:lvl6pPr marL="3031785" algn="l" defTabSz="1212714" rtl="0" eaLnBrk="1" latinLnBrk="0" hangingPunct="1">
      <a:defRPr sz="4800" b="1" kern="1200">
        <a:solidFill>
          <a:srgbClr val="003300"/>
        </a:solidFill>
        <a:latin typeface="Arial" charset="0"/>
        <a:ea typeface="+mn-ea"/>
        <a:cs typeface="+mn-cs"/>
      </a:defRPr>
    </a:lvl6pPr>
    <a:lvl7pPr marL="3638142" algn="l" defTabSz="1212714" rtl="0" eaLnBrk="1" latinLnBrk="0" hangingPunct="1">
      <a:defRPr sz="4800" b="1" kern="1200">
        <a:solidFill>
          <a:srgbClr val="003300"/>
        </a:solidFill>
        <a:latin typeface="Arial" charset="0"/>
        <a:ea typeface="+mn-ea"/>
        <a:cs typeface="+mn-cs"/>
      </a:defRPr>
    </a:lvl7pPr>
    <a:lvl8pPr marL="4244498" algn="l" defTabSz="1212714" rtl="0" eaLnBrk="1" latinLnBrk="0" hangingPunct="1">
      <a:defRPr sz="4800" b="1" kern="1200">
        <a:solidFill>
          <a:srgbClr val="003300"/>
        </a:solidFill>
        <a:latin typeface="Arial" charset="0"/>
        <a:ea typeface="+mn-ea"/>
        <a:cs typeface="+mn-cs"/>
      </a:defRPr>
    </a:lvl8pPr>
    <a:lvl9pPr marL="4850855" algn="l" defTabSz="1212714" rtl="0" eaLnBrk="1" latinLnBrk="0" hangingPunct="1">
      <a:defRPr sz="4800" b="1" kern="1200">
        <a:solidFill>
          <a:srgbClr val="00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2066" userDrawn="1">
          <p15:clr>
            <a:srgbClr val="A4A3A4"/>
          </p15:clr>
        </p15:guide>
        <p15:guide id="3" orient="horz" pos="6185">
          <p15:clr>
            <a:srgbClr val="A4A3A4"/>
          </p15:clr>
        </p15:guide>
        <p15:guide id="4" pos="9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Felipe" initials="JF" lastIdx="9" clrIdx="0"/>
  <p:cmAuthor id="1" name="José Felipe" initials="JFD" lastIdx="5" clrIdx="1"/>
  <p:cmAuthor id="2" name="Gilson Marques" initials="GM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CC00"/>
    <a:srgbClr val="ADCC60"/>
    <a:srgbClr val="BFD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36" autoAdjust="0"/>
    <p:restoredTop sz="94718" autoAdjust="0"/>
  </p:normalViewPr>
  <p:slideViewPr>
    <p:cSldViewPr>
      <p:cViewPr>
        <p:scale>
          <a:sx n="44" d="100"/>
          <a:sy n="44" d="100"/>
        </p:scale>
        <p:origin x="-1554" y="-1698"/>
      </p:cViewPr>
      <p:guideLst>
        <p:guide orient="horz" pos="12474"/>
        <p:guide pos="12066"/>
        <p:guide orient="horz" pos="6185"/>
        <p:guide pos="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8BC65CB-26C7-46B5-BA00-A20758AE633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9599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606357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1212714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819071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2425428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3031785" algn="l" defTabSz="121271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638142" algn="l" defTabSz="121271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244498" algn="l" defTabSz="121271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850855" algn="l" defTabSz="121271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6EEB5-2CB2-4D57-AF42-FCECF0EDC3A9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90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1258" y="13421786"/>
            <a:ext cx="27541538" cy="926041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133" y="24483486"/>
            <a:ext cx="22683788" cy="11040533"/>
          </a:xfrm>
        </p:spPr>
        <p:txBody>
          <a:bodyPr/>
          <a:lstStyle>
            <a:lvl1pPr marL="0" indent="0" algn="ctr">
              <a:buNone/>
              <a:defRPr/>
            </a:lvl1pPr>
            <a:lvl2pPr marL="606357" indent="0" algn="ctr">
              <a:buNone/>
              <a:defRPr/>
            </a:lvl2pPr>
            <a:lvl3pPr marL="1212714" indent="0" algn="ctr">
              <a:buNone/>
              <a:defRPr/>
            </a:lvl3pPr>
            <a:lvl4pPr marL="1819071" indent="0" algn="ctr">
              <a:buNone/>
              <a:defRPr/>
            </a:lvl4pPr>
            <a:lvl5pPr marL="2425428" indent="0" algn="ctr">
              <a:buNone/>
              <a:defRPr/>
            </a:lvl5pPr>
            <a:lvl6pPr marL="3031785" indent="0" algn="ctr">
              <a:buNone/>
              <a:defRPr/>
            </a:lvl6pPr>
            <a:lvl7pPr marL="3638142" indent="0" algn="ctr">
              <a:buNone/>
              <a:defRPr/>
            </a:lvl7pPr>
            <a:lvl8pPr marL="4244498" indent="0" algn="ctr">
              <a:buNone/>
              <a:defRPr/>
            </a:lvl8pPr>
            <a:lvl9pPr marL="4850855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F8FB3-74A2-4576-9BA2-850471FF536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41DD-D409-4C6D-A40F-0DCBE540D8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5" y="1729320"/>
            <a:ext cx="7291387" cy="3686598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251" y="1729320"/>
            <a:ext cx="21645564" cy="3686598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3695-8095-487E-B2C7-CB16BFAB7FF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5162-A0A5-4A46-A1DA-3BA88B7947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4318"/>
            <a:ext cx="27543917" cy="8580967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286"/>
            <a:ext cx="27543917" cy="9453034"/>
          </a:xfrm>
        </p:spPr>
        <p:txBody>
          <a:bodyPr anchor="b"/>
          <a:lstStyle>
            <a:lvl1pPr marL="0" indent="0">
              <a:buNone/>
              <a:defRPr sz="2700"/>
            </a:lvl1pPr>
            <a:lvl2pPr marL="606357" indent="0">
              <a:buNone/>
              <a:defRPr sz="2400"/>
            </a:lvl2pPr>
            <a:lvl3pPr marL="1212714" indent="0">
              <a:buNone/>
              <a:defRPr sz="2100"/>
            </a:lvl3pPr>
            <a:lvl4pPr marL="1819071" indent="0">
              <a:buNone/>
              <a:defRPr sz="1900"/>
            </a:lvl4pPr>
            <a:lvl5pPr marL="2425428" indent="0">
              <a:buNone/>
              <a:defRPr sz="1900"/>
            </a:lvl5pPr>
            <a:lvl6pPr marL="3031785" indent="0">
              <a:buNone/>
              <a:defRPr sz="1900"/>
            </a:lvl6pPr>
            <a:lvl7pPr marL="3638142" indent="0">
              <a:buNone/>
              <a:defRPr sz="1900"/>
            </a:lvl7pPr>
            <a:lvl8pPr marL="4244498" indent="0">
              <a:buNone/>
              <a:defRPr sz="1900"/>
            </a:lvl8pPr>
            <a:lvl9pPr marL="4850855" indent="0">
              <a:buNone/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5E98F-1327-45DC-8F8A-818EC4073B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251" y="10081686"/>
            <a:ext cx="14468474" cy="2851361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16325" y="10081686"/>
            <a:ext cx="14468474" cy="2851361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3B11-3758-4127-9AEB-DD6DF1EFAD9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1" y="9671053"/>
            <a:ext cx="14318458" cy="4030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6357" indent="0">
              <a:buNone/>
              <a:defRPr sz="2700" b="1"/>
            </a:lvl2pPr>
            <a:lvl3pPr marL="1212714" indent="0">
              <a:buNone/>
              <a:defRPr sz="2400" b="1"/>
            </a:lvl3pPr>
            <a:lvl4pPr marL="1819071" indent="0">
              <a:buNone/>
              <a:defRPr sz="2100" b="1"/>
            </a:lvl4pPr>
            <a:lvl5pPr marL="2425428" indent="0">
              <a:buNone/>
              <a:defRPr sz="2100" b="1"/>
            </a:lvl5pPr>
            <a:lvl6pPr marL="3031785" indent="0">
              <a:buNone/>
              <a:defRPr sz="2100" b="1"/>
            </a:lvl6pPr>
            <a:lvl7pPr marL="3638142" indent="0">
              <a:buNone/>
              <a:defRPr sz="2100" b="1"/>
            </a:lvl7pPr>
            <a:lvl8pPr marL="4244498" indent="0">
              <a:buNone/>
              <a:defRPr sz="2100" b="1"/>
            </a:lvl8pPr>
            <a:lvl9pPr marL="4850855" indent="0">
              <a:buNone/>
              <a:defRPr sz="2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1" y="13701184"/>
            <a:ext cx="14318458" cy="248941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3" y="9671053"/>
            <a:ext cx="14323219" cy="4030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6357" indent="0">
              <a:buNone/>
              <a:defRPr sz="2700" b="1"/>
            </a:lvl2pPr>
            <a:lvl3pPr marL="1212714" indent="0">
              <a:buNone/>
              <a:defRPr sz="2400" b="1"/>
            </a:lvl3pPr>
            <a:lvl4pPr marL="1819071" indent="0">
              <a:buNone/>
              <a:defRPr sz="2100" b="1"/>
            </a:lvl4pPr>
            <a:lvl5pPr marL="2425428" indent="0">
              <a:buNone/>
              <a:defRPr sz="2100" b="1"/>
            </a:lvl5pPr>
            <a:lvl6pPr marL="3031785" indent="0">
              <a:buNone/>
              <a:defRPr sz="2100" b="1"/>
            </a:lvl6pPr>
            <a:lvl7pPr marL="3638142" indent="0">
              <a:buNone/>
              <a:defRPr sz="2100" b="1"/>
            </a:lvl7pPr>
            <a:lvl8pPr marL="4244498" indent="0">
              <a:buNone/>
              <a:defRPr sz="2100" b="1"/>
            </a:lvl8pPr>
            <a:lvl9pPr marL="4850855" indent="0">
              <a:buNone/>
              <a:defRPr sz="21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3" y="13701184"/>
            <a:ext cx="14323219" cy="248941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CF027-10E2-4835-842B-B12627A96B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B2A5-9EE1-4B5C-877E-8559A5D9593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B5CF5-3327-4371-B6C1-0573CF0542F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1" y="1720853"/>
            <a:ext cx="10660858" cy="731943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49" y="1720853"/>
            <a:ext cx="18116550" cy="36874450"/>
          </a:xfrm>
        </p:spPr>
        <p:txBody>
          <a:bodyPr/>
          <a:lstStyle>
            <a:lvl1pPr>
              <a:defRPr sz="42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1" y="9040284"/>
            <a:ext cx="10660858" cy="29555016"/>
          </a:xfrm>
        </p:spPr>
        <p:txBody>
          <a:bodyPr/>
          <a:lstStyle>
            <a:lvl1pPr marL="0" indent="0">
              <a:buNone/>
              <a:defRPr sz="1900"/>
            </a:lvl1pPr>
            <a:lvl2pPr marL="606357" indent="0">
              <a:buNone/>
              <a:defRPr sz="1500"/>
            </a:lvl2pPr>
            <a:lvl3pPr marL="1212714" indent="0">
              <a:buNone/>
              <a:defRPr sz="1300"/>
            </a:lvl3pPr>
            <a:lvl4pPr marL="1819071" indent="0">
              <a:buNone/>
              <a:defRPr sz="1200"/>
            </a:lvl4pPr>
            <a:lvl5pPr marL="2425428" indent="0">
              <a:buNone/>
              <a:defRPr sz="1200"/>
            </a:lvl5pPr>
            <a:lvl6pPr marL="3031785" indent="0">
              <a:buNone/>
              <a:defRPr sz="1200"/>
            </a:lvl6pPr>
            <a:lvl7pPr marL="3638142" indent="0">
              <a:buNone/>
              <a:defRPr sz="1200"/>
            </a:lvl7pPr>
            <a:lvl8pPr marL="4244498" indent="0">
              <a:buNone/>
              <a:defRPr sz="1200"/>
            </a:lvl8pPr>
            <a:lvl9pPr marL="4850855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D663-39E4-40A2-8D08-9555D8EA765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2935"/>
            <a:ext cx="19442906" cy="357081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802"/>
            <a:ext cx="19442906" cy="25922818"/>
          </a:xfrm>
        </p:spPr>
        <p:txBody>
          <a:bodyPr/>
          <a:lstStyle>
            <a:lvl1pPr marL="0" indent="0">
              <a:buNone/>
              <a:defRPr sz="4200"/>
            </a:lvl1pPr>
            <a:lvl2pPr marL="606357" indent="0">
              <a:buNone/>
              <a:defRPr sz="3800"/>
            </a:lvl2pPr>
            <a:lvl3pPr marL="1212714" indent="0">
              <a:buNone/>
              <a:defRPr sz="3200"/>
            </a:lvl3pPr>
            <a:lvl4pPr marL="1819071" indent="0">
              <a:buNone/>
              <a:defRPr sz="2700"/>
            </a:lvl4pPr>
            <a:lvl5pPr marL="2425428" indent="0">
              <a:buNone/>
              <a:defRPr sz="2700"/>
            </a:lvl5pPr>
            <a:lvl6pPr marL="3031785" indent="0">
              <a:buNone/>
              <a:defRPr sz="2700"/>
            </a:lvl6pPr>
            <a:lvl7pPr marL="3638142" indent="0">
              <a:buNone/>
              <a:defRPr sz="2700"/>
            </a:lvl7pPr>
            <a:lvl8pPr marL="4244498" indent="0">
              <a:buNone/>
              <a:defRPr sz="2700"/>
            </a:lvl8pPr>
            <a:lvl9pPr marL="4850855" indent="0">
              <a:buNone/>
              <a:defRPr sz="27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0"/>
            <a:ext cx="19442906" cy="5071534"/>
          </a:xfrm>
        </p:spPr>
        <p:txBody>
          <a:bodyPr/>
          <a:lstStyle>
            <a:lvl1pPr marL="0" indent="0">
              <a:buNone/>
              <a:defRPr sz="1900"/>
            </a:lvl1pPr>
            <a:lvl2pPr marL="606357" indent="0">
              <a:buNone/>
              <a:defRPr sz="1500"/>
            </a:lvl2pPr>
            <a:lvl3pPr marL="1212714" indent="0">
              <a:buNone/>
              <a:defRPr sz="1300"/>
            </a:lvl3pPr>
            <a:lvl4pPr marL="1819071" indent="0">
              <a:buNone/>
              <a:defRPr sz="1200"/>
            </a:lvl4pPr>
            <a:lvl5pPr marL="2425428" indent="0">
              <a:buNone/>
              <a:defRPr sz="1200"/>
            </a:lvl5pPr>
            <a:lvl6pPr marL="3031785" indent="0">
              <a:buNone/>
              <a:defRPr sz="1200"/>
            </a:lvl6pPr>
            <a:lvl7pPr marL="3638142" indent="0">
              <a:buNone/>
              <a:defRPr sz="1200"/>
            </a:lvl7pPr>
            <a:lvl8pPr marL="4244498" indent="0">
              <a:buNone/>
              <a:defRPr sz="1200"/>
            </a:lvl8pPr>
            <a:lvl9pPr marL="4850855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AAA7-45AF-4835-9B19-4F59A5331C7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1" y="1729319"/>
            <a:ext cx="29165551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9291" tIns="204645" rIns="409291" bIns="2046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1" y="10081686"/>
            <a:ext cx="29165551" cy="2851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9291" tIns="204645" rIns="409291" bIns="204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1" y="39344601"/>
            <a:ext cx="7562851" cy="300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291" tIns="204645" rIns="409291" bIns="204645" numCol="1" anchor="t" anchorCtr="0" compatLnSpc="1">
            <a:prstTxWarp prst="textNoShape">
              <a:avLst/>
            </a:prstTxWarp>
          </a:bodyPr>
          <a:lstStyle>
            <a:lvl1pPr algn="l">
              <a:defRPr sz="6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0435" y="39344601"/>
            <a:ext cx="10263187" cy="300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291" tIns="204645" rIns="409291" bIns="204645" numCol="1" anchor="t" anchorCtr="0" compatLnSpc="1">
            <a:prstTxWarp prst="textNoShape">
              <a:avLst/>
            </a:prstTxWarp>
          </a:bodyPr>
          <a:lstStyle>
            <a:lvl1pPr algn="ctr">
              <a:defRPr sz="6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1" y="39344601"/>
            <a:ext cx="7562851" cy="300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9291" tIns="204645" rIns="409291" bIns="204645" numCol="1" anchor="t" anchorCtr="0" compatLnSpc="1">
            <a:prstTxWarp prst="textNoShape">
              <a:avLst/>
            </a:prstTxWarp>
          </a:bodyPr>
          <a:lstStyle>
            <a:lvl1pPr algn="r">
              <a:defRPr sz="6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2139A5-14C3-40B9-962B-8236759155F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2909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92909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2pPr>
      <a:lvl3pPr algn="ctr" defTabSz="4092909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3pPr>
      <a:lvl4pPr algn="ctr" defTabSz="4092909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4pPr>
      <a:lvl5pPr algn="ctr" defTabSz="4092909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5pPr>
      <a:lvl6pPr marL="606357" algn="ctr" defTabSz="4092909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6pPr>
      <a:lvl7pPr marL="1212714" algn="ctr" defTabSz="4092909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7pPr>
      <a:lvl8pPr marL="1819071" algn="ctr" defTabSz="4092909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8pPr>
      <a:lvl9pPr marL="2425428" algn="ctr" defTabSz="4092909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9pPr>
    </p:titleStyle>
    <p:bodyStyle>
      <a:lvl1pPr marL="1534842" indent="-1534842" algn="l" defTabSz="4092909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26541" indent="-1280087" algn="l" defTabSz="4092909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16137" indent="-1023227" algn="l" defTabSz="4092909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</a:defRPr>
      </a:lvl3pPr>
      <a:lvl4pPr marL="7162591" indent="-1023227" algn="l" defTabSz="4092909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209046" indent="-1023227" algn="l" defTabSz="4092909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15403" indent="-1023227" algn="l" defTabSz="409290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421760" indent="-1023227" algn="l" defTabSz="409290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1028117" indent="-1023227" algn="l" defTabSz="409290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634474" indent="-1023227" algn="l" defTabSz="4092909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6357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2714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19071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25428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1785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38142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44498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50855" algn="l" defTabSz="12127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8490" y="7136585"/>
            <a:ext cx="29225118" cy="24875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2600" b="1" dirty="0">
                <a:latin typeface="Times New Roman" pitchFamily="18" charset="0"/>
                <a:cs typeface="Times New Roman" pitchFamily="18" charset="0"/>
              </a:rPr>
              <a:t>Nome Completo do Autor, Instituição de Estudo ou Trabalho, e-mail. Nome Completo do Autor, Instituição de Estudo ou Trabalho, e-mail. Nome Completo do Autor, Instituição de Estudo ou Trabalho, e-mail. Nome Completo do Autor, Instituição de Estudo ou Trabalho, e-mail. Nome Completo do Autor, Instituição de Estudo ou Trabalho, e-mail. </a:t>
            </a:r>
          </a:p>
          <a:p>
            <a:pPr>
              <a:spcBef>
                <a:spcPts val="0"/>
              </a:spcBef>
            </a:pPr>
            <a:endParaRPr lang="pt-B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tabLst>
                <a:tab pos="5202238" algn="l"/>
              </a:tabLst>
            </a:pP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Utilizar fonte tipo 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26, 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letras maiúsculas / minúsculas, alinhamento centralizado. Exemplo: </a:t>
            </a:r>
            <a:r>
              <a:rPr lang="pt-BR" sz="2600" b="1" dirty="0">
                <a:latin typeface="Times New Roman" pitchFamily="18" charset="0"/>
                <a:cs typeface="Times New Roman" pitchFamily="18" charset="0"/>
              </a:rPr>
              <a:t>Antônio da Silva, Universidade de Itaúna, antoniosilva@gmail.com</a:t>
            </a:r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  <a:tabLst>
                <a:tab pos="5202238" algn="l"/>
              </a:tabLst>
            </a:pPr>
            <a:endParaRPr lang="pt-BR" sz="2600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08489" y="9810889"/>
            <a:ext cx="14175000" cy="225285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1271" tIns="60636" rIns="121271" bIns="60636">
            <a:spAutoFit/>
          </a:bodyPr>
          <a:lstStyle/>
          <a:p>
            <a:pPr defTabSz="4092909"/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</a:p>
          <a:p>
            <a:pPr defTabSz="4092909"/>
            <a:endParaRPr lang="pt-BR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pt-PT" sz="3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Neste </a:t>
            </a:r>
            <a:r>
              <a:rPr lang="pt-PT" sz="3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documento disponibiliza-se o modelo de formatação </a:t>
            </a:r>
            <a:r>
              <a:rPr lang="pt-PT" sz="3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pôster que </a:t>
            </a:r>
            <a:r>
              <a:rPr lang="pt-PT" sz="3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deve </a:t>
            </a:r>
            <a:r>
              <a:rPr lang="pt-PT" sz="3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 enviado – no formato pptx </a:t>
            </a:r>
            <a:r>
              <a:rPr lang="pt-PT" sz="3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PT" sz="3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à comissão SICIT 2018; servindo, portanto, como referência.</a:t>
            </a:r>
          </a:p>
          <a:p>
            <a:pPr algn="just" defTabSz="4092909"/>
            <a:endParaRPr lang="pt-PT" sz="3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pt-PT" sz="3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pôster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 ter largura de 90 cm e altura de 120 cm e atender as seguintes diretrizes gerais:</a:t>
            </a:r>
          </a:p>
          <a:p>
            <a:pPr marL="457200" indent="-457200" algn="just" defTabSz="4092909">
              <a:buFont typeface="Arial" pitchFamily="34" charset="0"/>
              <a:buChar char="•"/>
            </a:pP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escrever o título de todas as seções utilizando letra Times New Roman tamanho 36, negrito, centralizado;</a:t>
            </a:r>
          </a:p>
          <a:p>
            <a:pPr marL="457200" indent="-457200" algn="just" defTabSz="4092909">
              <a:buFont typeface="Arial" pitchFamily="34" charset="0"/>
              <a:buChar char="•"/>
            </a:pP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deixar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espaço vertical de 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branco antes e após 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título de cada seção; </a:t>
            </a:r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defTabSz="4092909">
              <a:buFont typeface="Arial" pitchFamily="34" charset="0"/>
              <a:buChar char="•"/>
            </a:pP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deixar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espaço vertical de 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branco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entre os parágrafos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 defTabSz="4092909">
              <a:buFont typeface="Arial" pitchFamily="34" charset="0"/>
              <a:buChar char="•"/>
            </a:pP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utilizar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Times New Roman 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espaçamento simples entre linhas e alinhamento justificado à direita e à esquerda para descrever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texto; </a:t>
            </a:r>
          </a:p>
          <a:p>
            <a:pPr marL="457200" indent="-457200" algn="just" defTabSz="4092909">
              <a:buFont typeface="Arial" pitchFamily="34" charset="0"/>
              <a:buChar char="•"/>
            </a:pP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fazer as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citações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conforme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NBR 10520 (ABNT, 2002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 algn="just" defTabSz="4092909">
              <a:buFont typeface="Arial" pitchFamily="34" charset="0"/>
              <a:buChar char="•"/>
            </a:pP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relacionar as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referências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relativas às citações no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final do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texto.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METODOLOGIA</a:t>
            </a:r>
          </a:p>
          <a:p>
            <a:pPr defTabSz="4092909"/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descrever a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metodologia deve-se utilizar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espaçamento simples entre linhas e alinhamento justificado à direita e à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esquerda. </a:t>
            </a:r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r>
              <a:rPr lang="pt-B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RESULTADOS </a:t>
            </a:r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DISCUSSÃO</a:t>
            </a:r>
          </a:p>
          <a:p>
            <a:pPr defTabSz="4092909"/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descrever resultados e discussão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deve-se utilizar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espaçamento simples entre linhas e alinhamento justificado à direita e à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esquerda. 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equações, se houver, devem ser citadas no texto e numeradas sequencialmente, com números entre parênteses alinhados à direita,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conforme exemplificado na EQUAÇÃO (1), a seguir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Deve-se descrever o significado de cada variável da equação.</a:t>
            </a:r>
          </a:p>
          <a:p>
            <a:pPr algn="just"/>
            <a:endParaRPr lang="pt-BR" sz="30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0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3000" b="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0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pt-BR" sz="3000" b="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0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pt-BR" sz="3000" b="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0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pt-BR" sz="3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algn="just" defTabSz="4092909"/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Todas as ilustrações (figuras, quadros, gráficos e outros) e tabelas devem ter título e fonte consultada e seguir as diretrizes contidas na NBR 10719 (ABNT, 2015). Assim, a identificação de ilustrações e tabelas deve ser posicionada acimas destas, sendo as respectivas fontes consultadas posicionadas abaixo daquelas. Em ambos casos,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deve-se utilizar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Roman,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24 (vinte e quatro). O título e a fonte consultada das ilustrações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tabelas devem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 justificados à esquerda da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ilustração.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 ser utilizada letra tipo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Roman,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24 (vinte e quatro), para letras e números utilizados nas ilustrações e tabelas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Todas ilustrações e tabelas devem ser citadas no texto, utilizando letras maiúsculas, e inseridas o mais próximo possível do trecho a que se refere.</a:t>
            </a:r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FIGURA 1 e a TABELA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ilustram essas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diretrizes. </a:t>
            </a:r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Rectangle 49"/>
          <p:cNvSpPr>
            <a:spLocks noChangeArrowheads="1"/>
          </p:cNvSpPr>
          <p:nvPr/>
        </p:nvSpPr>
        <p:spPr bwMode="auto">
          <a:xfrm>
            <a:off x="1619845" y="36360140"/>
            <a:ext cx="29179651" cy="677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271" tIns="60636" rIns="121271" bIns="60636">
            <a:spAutoFit/>
          </a:bodyPr>
          <a:lstStyle/>
          <a:p>
            <a:pPr defTabSz="4092909"/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REFERÊNCIAS</a:t>
            </a:r>
          </a:p>
          <a:p>
            <a:pPr algn="l" defTabSz="4092909"/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descrever as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referências deve-se utilizar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espaçamento simples entre linhas e alinhamento justificado à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esquerda, deixando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espaço vertical em branco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tamanho 30 entre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cada referência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defTabSz="4092909"/>
            <a:endParaRPr lang="pt-BR" sz="3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referências devem ser feitas conforme padrão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estabelecido na norma NBR 6023 (ABNT, 2002).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Devem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 incluídas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todas e somente as referências relativas às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obras citadas no texto, em ordem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alfabética,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estas não devem ser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numeradas.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it-I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auxiliar na elaboração de citações e referências, sugere-se utilizar o sistema </a:t>
            </a:r>
            <a:r>
              <a:rPr lang="it-I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(http://www.more.ufsc.br/).</a:t>
            </a:r>
            <a:r>
              <a:rPr lang="it-IT" sz="30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3000" b="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ASSOCIAÇÃO BRASILEIRA DE NORMAS TÉCNICAS. </a:t>
            </a:r>
            <a:r>
              <a:rPr lang="pt-PT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NBR 6023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Informação e documentação - Referências - Elaboração. Rio de Janeiro: ABNT, 2002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defTabSz="4092909"/>
            <a:endParaRPr lang="pt-PT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ASSOCIAÇÃO BRASILEIRA DE NORMAS TÉCNICAS. </a:t>
            </a:r>
            <a:r>
              <a:rPr lang="pt-PT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NBR </a:t>
            </a:r>
            <a:r>
              <a:rPr lang="pt-P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10520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Informação e documentação 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Citações em documentos 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Apresentação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Rio de Janeiro: ABNT, 2002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defTabSz="4092909"/>
            <a:endParaRPr lang="pt-PT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ASSOCIAÇÃO BRASILEIRA DE NORMAS TÉCNICAS. </a:t>
            </a:r>
            <a:r>
              <a:rPr lang="pt-PT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NBR </a:t>
            </a:r>
            <a:r>
              <a:rPr lang="pt-PT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10719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Informação e documentação 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Relatório técnico e/ou cientpifico - Apresentação. </a:t>
            </a:r>
            <a:r>
              <a:rPr lang="pt-PT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Rio de Janeiro: ABNT, </a:t>
            </a:r>
            <a:r>
              <a:rPr lang="pt-PT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2015.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defTabSz="4092909"/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7" name="Rectangle 82"/>
          <p:cNvSpPr>
            <a:spLocks noChangeArrowheads="1"/>
          </p:cNvSpPr>
          <p:nvPr/>
        </p:nvSpPr>
        <p:spPr bwMode="auto">
          <a:xfrm>
            <a:off x="16645803" y="9816906"/>
            <a:ext cx="14175000" cy="243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1271" tIns="60636" rIns="121271" bIns="60636">
            <a:spAutoFit/>
          </a:bodyPr>
          <a:lstStyle/>
          <a:p>
            <a:pPr algn="l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FIGURA </a:t>
            </a:r>
            <a:r>
              <a:rPr lang="pt-BR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1 - Máquina para ensaio de iniciação de trinca por flexão alternada </a:t>
            </a:r>
          </a:p>
          <a:p>
            <a:endParaRPr lang="pt-BR" sz="28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7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endParaRPr lang="pt-BR" sz="28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r>
              <a:rPr lang="pt-BR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pt-BR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BORGES </a:t>
            </a:r>
            <a:r>
              <a:rPr lang="pt-BR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(2011, p. 1).</a:t>
            </a:r>
          </a:p>
          <a:p>
            <a:pPr algn="l"/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TABELA 1 – Fatores técnicos de sobrecarga </a:t>
            </a:r>
          </a:p>
          <a:p>
            <a:endParaRPr lang="pt-BR" sz="3100" b="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defTabSz="4092909"/>
            <a:endParaRPr lang="pt-BR" sz="4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defTabSz="4092909"/>
            <a:endParaRPr lang="pt-BR" sz="4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defTabSz="4092909"/>
            <a:endParaRPr lang="pt-BR" sz="4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defTabSz="4092909"/>
            <a:endParaRPr lang="pt-BR" sz="4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defTabSz="4092909"/>
            <a:endParaRPr lang="pt-BR" sz="4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 defTabSz="4092909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pt-BR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b-NO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SOARES; PINHEIRO; SOUSA (</a:t>
            </a:r>
            <a:r>
              <a:rPr lang="nb-NO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2011, p. 8).</a:t>
            </a:r>
            <a:endParaRPr lang="pt-BR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endParaRPr lang="pt-BR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endParaRPr lang="pt-BR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endParaRPr lang="pt-BR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CONCLUSÃO</a:t>
            </a:r>
          </a:p>
          <a:p>
            <a:pPr defTabSz="4092909"/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descrever a conclusão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deve-se utilizar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espaçamento simples entre linhas e alinhamento justificado à direita e à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esquerda. </a:t>
            </a:r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endParaRPr lang="pt-BR" sz="3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092909"/>
            <a:r>
              <a:rPr lang="pt-BR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AGRADECIMENTO</a:t>
            </a:r>
          </a:p>
          <a:p>
            <a:pPr defTabSz="4092909"/>
            <a:endParaRPr lang="pt-BR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4092909"/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descrever o agradecimento, que se trata de um elemento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opcional, deve-se utilizar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 tipo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 </a:t>
            </a:r>
            <a:r>
              <a:rPr lang="pt-BR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espaçamento simples entre linhas e alinhamento justificado à direita e à </a:t>
            </a:r>
            <a:r>
              <a:rPr lang="pt-BR" sz="3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esquerda. </a:t>
            </a:r>
            <a:endParaRPr lang="pt-BR" sz="3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8" name="Retângulo 43"/>
          <p:cNvSpPr>
            <a:spLocks noChangeArrowheads="1"/>
          </p:cNvSpPr>
          <p:nvPr/>
        </p:nvSpPr>
        <p:spPr bwMode="auto">
          <a:xfrm>
            <a:off x="1632552" y="5617258"/>
            <a:ext cx="29166945" cy="79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271" tIns="60636" rIns="121271" bIns="60636">
            <a:spAutoFit/>
          </a:bodyPr>
          <a:lstStyle/>
          <a:p>
            <a:r>
              <a:rPr lang="pt-B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TÍTULO DO TRABALHO </a:t>
            </a:r>
            <a:r>
              <a:rPr lang="pt-BR" sz="4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(Utilizar fonte tipo </a:t>
            </a:r>
            <a:r>
              <a:rPr lang="pt-BR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pt-BR" sz="4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tamanho </a:t>
            </a:r>
            <a:r>
              <a:rPr lang="pt-BR" sz="4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44, </a:t>
            </a:r>
            <a:r>
              <a:rPr lang="pt-BR" sz="4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letras maiúsculas, alinhamento centralizado)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 l="22963" t="14815" r="22247" b="15496"/>
          <a:stretch>
            <a:fillRect/>
          </a:stretch>
        </p:blipFill>
        <p:spPr bwMode="auto">
          <a:xfrm>
            <a:off x="19074152" y="10670120"/>
            <a:ext cx="9535916" cy="578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reto 3"/>
          <p:cNvCxnSpPr/>
          <p:nvPr/>
        </p:nvCxnSpPr>
        <p:spPr bwMode="auto">
          <a:xfrm>
            <a:off x="1615245" y="5283243"/>
            <a:ext cx="29160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ector reto 34"/>
          <p:cNvCxnSpPr/>
          <p:nvPr/>
        </p:nvCxnSpPr>
        <p:spPr bwMode="auto">
          <a:xfrm>
            <a:off x="1604372" y="6677216"/>
            <a:ext cx="29160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90" y="379465"/>
            <a:ext cx="29160000" cy="4600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596607"/>
              </p:ext>
            </p:extLst>
          </p:nvPr>
        </p:nvGraphicFramePr>
        <p:xfrm>
          <a:off x="16802151" y="18218324"/>
          <a:ext cx="1390478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6120862"/>
                <a:gridCol w="1224136"/>
                <a:gridCol w="1152128"/>
                <a:gridCol w="1224136"/>
                <a:gridCol w="1296144"/>
                <a:gridCol w="1368152"/>
                <a:gridCol w="151922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FATORES TÉCNICOS DE SOBRECARGA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Nível de atenção / tensão / desgaste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Muito alto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Alto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Médio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Baixo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MÉDIA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DESVIO PADRÃO 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Grande número de aeronaves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Grande número de coordenações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Preenchimento de </a:t>
                      </a:r>
                      <a:r>
                        <a:rPr lang="pt-BR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strip </a:t>
                      </a: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manual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Problemas de </a:t>
                      </a:r>
                      <a:r>
                        <a:rPr lang="pt-BR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frequência </a:t>
                      </a: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para comunicações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pt-BR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Frequentes </a:t>
                      </a: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informações meteorológicas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0,58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Média </a:t>
                      </a:r>
                      <a:r>
                        <a:rPr lang="pt-BR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geral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pt-B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86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86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930</Words>
  <Application>Microsoft Office PowerPoint</Application>
  <PresentationFormat>Personalizar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Design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Gilson Marques</dc:creator>
  <cp:lastModifiedBy>Gilson</cp:lastModifiedBy>
  <cp:revision>212</cp:revision>
  <dcterms:created xsi:type="dcterms:W3CDTF">2011-08-26T18:03:39Z</dcterms:created>
  <dcterms:modified xsi:type="dcterms:W3CDTF">2018-09-04T01:25:41Z</dcterms:modified>
</cp:coreProperties>
</file>